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Glacial Indifference Bold" charset="1" panose="00000800000000000000"/>
      <p:regular r:id="rId16"/>
    </p:embeddedFont>
    <p:embeddedFont>
      <p:font typeface="HK Grotesk" charset="1" panose="000005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673707" y="-3005864"/>
            <a:ext cx="10847544" cy="13800596"/>
          </a:xfrm>
          <a:custGeom>
            <a:avLst/>
            <a:gdLst/>
            <a:ahLst/>
            <a:cxnLst/>
            <a:rect r="r" b="b" t="t" l="l"/>
            <a:pathLst>
              <a:path h="13800596" w="10847544">
                <a:moveTo>
                  <a:pt x="0" y="0"/>
                </a:moveTo>
                <a:lnTo>
                  <a:pt x="10847544" y="0"/>
                </a:lnTo>
                <a:lnTo>
                  <a:pt x="10847544" y="13800596"/>
                </a:lnTo>
                <a:lnTo>
                  <a:pt x="0" y="13800596"/>
                </a:lnTo>
                <a:lnTo>
                  <a:pt x="0" y="0"/>
                </a:lnTo>
                <a:close/>
              </a:path>
            </a:pathLst>
          </a:custGeom>
          <a:blipFill>
            <a:blip r:embed="rId3"/>
            <a:stretch>
              <a:fillRect l="-875" t="-5936" r="0" b="-5936"/>
            </a:stretch>
          </a:blipFill>
        </p:spPr>
      </p:sp>
      <p:sp>
        <p:nvSpPr>
          <p:cNvPr name="Freeform 4" id="4"/>
          <p:cNvSpPr/>
          <p:nvPr/>
        </p:nvSpPr>
        <p:spPr>
          <a:xfrm flipH="false" flipV="false" rot="0">
            <a:off x="3069938" y="4366763"/>
            <a:ext cx="12148123" cy="5497026"/>
          </a:xfrm>
          <a:custGeom>
            <a:avLst/>
            <a:gdLst/>
            <a:ahLst/>
            <a:cxnLst/>
            <a:rect r="r" b="b" t="t" l="l"/>
            <a:pathLst>
              <a:path h="5497026" w="12148123">
                <a:moveTo>
                  <a:pt x="0" y="0"/>
                </a:moveTo>
                <a:lnTo>
                  <a:pt x="12148124" y="0"/>
                </a:lnTo>
                <a:lnTo>
                  <a:pt x="12148124" y="5497025"/>
                </a:lnTo>
                <a:lnTo>
                  <a:pt x="0" y="5497025"/>
                </a:lnTo>
                <a:lnTo>
                  <a:pt x="0" y="0"/>
                </a:lnTo>
                <a:close/>
              </a:path>
            </a:pathLst>
          </a:custGeom>
          <a:blipFill>
            <a:blip r:embed="rId4"/>
            <a:stretch>
              <a:fillRect l="0" t="0" r="0" b="0"/>
            </a:stretch>
          </a:blipFill>
        </p:spPr>
      </p:sp>
      <p:sp>
        <p:nvSpPr>
          <p:cNvPr name="TextBox 5" id="5"/>
          <p:cNvSpPr txBox="true"/>
          <p:nvPr/>
        </p:nvSpPr>
        <p:spPr>
          <a:xfrm rot="0">
            <a:off x="4065945" y="529995"/>
            <a:ext cx="11126039" cy="2879783"/>
          </a:xfrm>
          <a:prstGeom prst="rect">
            <a:avLst/>
          </a:prstGeom>
        </p:spPr>
        <p:txBody>
          <a:bodyPr anchor="t" rtlCol="false" tIns="0" lIns="0" bIns="0" rIns="0">
            <a:spAutoFit/>
          </a:bodyPr>
          <a:lstStyle/>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3D RACE GAMING - AR/VR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4651632" y="4171798"/>
            <a:ext cx="8984736" cy="1451033"/>
          </a:xfrm>
          <a:prstGeom prst="rect">
            <a:avLst/>
          </a:prstGeom>
        </p:spPr>
        <p:txBody>
          <a:bodyPr anchor="t" rtlCol="false" tIns="0" lIns="0" bIns="0" rIns="0">
            <a:spAutoFit/>
          </a:bodyPr>
          <a:lstStyle/>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11006556" y="1945869"/>
            <a:ext cx="7015459" cy="7015459"/>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t="0" r="-24712" b="0"/>
              </a:stretch>
            </a:blipFill>
          </p:spPr>
        </p:sp>
      </p:grpSp>
      <p:sp>
        <p:nvSpPr>
          <p:cNvPr name="TextBox 8" id="8"/>
          <p:cNvSpPr txBox="true"/>
          <p:nvPr/>
        </p:nvSpPr>
        <p:spPr>
          <a:xfrm rot="0">
            <a:off x="1028700" y="901548"/>
            <a:ext cx="8791129"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ABOUT THE PROJECT</a:t>
            </a:r>
          </a:p>
        </p:txBody>
      </p:sp>
      <p:sp>
        <p:nvSpPr>
          <p:cNvPr name="TextBox 9" id="9"/>
          <p:cNvSpPr txBox="true"/>
          <p:nvPr/>
        </p:nvSpPr>
        <p:spPr>
          <a:xfrm rot="0">
            <a:off x="1028700" y="4280023"/>
            <a:ext cx="7899970" cy="3134677"/>
          </a:xfrm>
          <a:prstGeom prst="rect">
            <a:avLst/>
          </a:prstGeom>
        </p:spPr>
        <p:txBody>
          <a:bodyPr anchor="t" rtlCol="false" tIns="0" lIns="0" bIns="0" rIns="0">
            <a:spAutoFit/>
          </a:bodyPr>
          <a:lstStyle/>
          <a:p>
            <a:pPr algn="l">
              <a:lnSpc>
                <a:spcPts val="4147"/>
              </a:lnSpc>
            </a:pPr>
            <a:r>
              <a:rPr lang="en-US" sz="2962">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0">
            <a:off x="1295613" y="1028700"/>
            <a:ext cx="4956202" cy="8229600"/>
          </a:xfrm>
          <a:custGeom>
            <a:avLst/>
            <a:gdLst/>
            <a:ahLst/>
            <a:cxnLst/>
            <a:rect r="r" b="b" t="t" l="l"/>
            <a:pathLst>
              <a:path h="8229600" w="4956202">
                <a:moveTo>
                  <a:pt x="4956202" y="0"/>
                </a:moveTo>
                <a:lnTo>
                  <a:pt x="0" y="0"/>
                </a:lnTo>
                <a:lnTo>
                  <a:pt x="0" y="8229600"/>
                </a:lnTo>
                <a:lnTo>
                  <a:pt x="4956202" y="8229600"/>
                </a:lnTo>
                <a:lnTo>
                  <a:pt x="4956202" y="0"/>
                </a:lnTo>
                <a:close/>
              </a:path>
            </a:pathLst>
          </a:custGeom>
          <a:blipFill>
            <a:blip r:embed="rId4"/>
            <a:stretch>
              <a:fillRect l="0" t="0" r="0" b="0"/>
            </a:stretch>
          </a:blipFill>
        </p:spPr>
      </p:sp>
      <p:sp>
        <p:nvSpPr>
          <p:cNvPr name="TextBox 5" id="5"/>
          <p:cNvSpPr txBox="true"/>
          <p:nvPr/>
        </p:nvSpPr>
        <p:spPr>
          <a:xfrm rot="0">
            <a:off x="6656654" y="525590"/>
            <a:ext cx="11286980"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GAME </a:t>
            </a:r>
            <a:r>
              <a:rPr lang="en-US" b="true" sz="7114">
                <a:solidFill>
                  <a:srgbClr val="FFFFFF"/>
                </a:solidFill>
                <a:latin typeface="Glacial Indifference Bold"/>
                <a:ea typeface="Glacial Indifference Bold"/>
                <a:cs typeface="Glacial Indifference Bold"/>
                <a:sym typeface="Glacial Indifference Bold"/>
              </a:rPr>
              <a:t>OBJECTS &amp; ASSETS</a:t>
            </a:r>
          </a:p>
        </p:txBody>
      </p:sp>
      <p:sp>
        <p:nvSpPr>
          <p:cNvPr name="TextBox 6" id="6"/>
          <p:cNvSpPr txBox="true"/>
          <p:nvPr/>
        </p:nvSpPr>
        <p:spPr>
          <a:xfrm rot="0">
            <a:off x="6502127" y="3342150"/>
            <a:ext cx="11265517" cy="4373245"/>
          </a:xfrm>
          <a:prstGeom prst="rect">
            <a:avLst/>
          </a:prstGeom>
        </p:spPr>
        <p:txBody>
          <a:bodyPr anchor="t" rtlCol="false" tIns="0" lIns="0" bIns="0" rIns="0">
            <a:spAutoFit/>
          </a:bodyPr>
          <a:lstStyle/>
          <a:p>
            <a:pPr algn="r" marL="755649" indent="-377824" lvl="1">
              <a:lnSpc>
                <a:spcPts val="4899"/>
              </a:lnSpc>
              <a:buFont typeface="Arial"/>
              <a:buChar char="•"/>
            </a:pPr>
            <a:r>
              <a:rPr lang="en-US" sz="3499">
                <a:solidFill>
                  <a:srgbClr val="FFFFFF"/>
                </a:solidFill>
                <a:latin typeface="HK Grotesk"/>
                <a:ea typeface="HK Grotesk"/>
                <a:cs typeface="HK Grotesk"/>
                <a:sym typeface="HK Grotesk"/>
              </a:rPr>
              <a:t>Car Models: Imported from Unity Asset Store / external 3D tools like Blender</a:t>
            </a:r>
          </a:p>
          <a:p>
            <a:pPr algn="r" marL="755649" indent="-377824" lvl="1">
              <a:lnSpc>
                <a:spcPts val="4899"/>
              </a:lnSpc>
              <a:buFont typeface="Arial"/>
              <a:buChar char="•"/>
            </a:pPr>
            <a:r>
              <a:rPr lang="en-US" sz="3499">
                <a:solidFill>
                  <a:srgbClr val="FFFFFF"/>
                </a:solidFill>
                <a:latin typeface="HK Grotesk"/>
                <a:ea typeface="HK Grotesk"/>
                <a:cs typeface="HK Grotesk"/>
                <a:sym typeface="HK Grotesk"/>
              </a:rPr>
              <a:t>Environment:</a:t>
            </a:r>
          </a:p>
          <a:p>
            <a:pPr algn="r" marL="755649" indent="-377824" lvl="1">
              <a:lnSpc>
                <a:spcPts val="4899"/>
              </a:lnSpc>
              <a:buFont typeface="Arial"/>
              <a:buChar char="•"/>
            </a:pPr>
            <a:r>
              <a:rPr lang="en-US" sz="3499">
                <a:solidFill>
                  <a:srgbClr val="FFFFFF"/>
                </a:solidFill>
                <a:latin typeface="HK Grotesk"/>
                <a:ea typeface="HK Grotesk"/>
                <a:cs typeface="HK Grotesk"/>
                <a:sym typeface="HK Grotesk"/>
              </a:rPr>
              <a:t>Terrain Tool for mountains &amp; track sculpting</a:t>
            </a:r>
          </a:p>
          <a:p>
            <a:pPr algn="r" marL="755649" indent="-377824" lvl="1">
              <a:lnSpc>
                <a:spcPts val="4899"/>
              </a:lnSpc>
              <a:buFont typeface="Arial"/>
              <a:buChar char="•"/>
            </a:pPr>
            <a:r>
              <a:rPr lang="en-US" sz="3499">
                <a:solidFill>
                  <a:srgbClr val="FFFFFF"/>
                </a:solidFill>
                <a:latin typeface="HK Grotesk"/>
                <a:ea typeface="HK Grotesk"/>
                <a:cs typeface="HK Grotesk"/>
                <a:sym typeface="HK Grotesk"/>
              </a:rPr>
              <a:t>Trees &amp; Grass (via Terrain Details or Prefabs)</a:t>
            </a:r>
          </a:p>
          <a:p>
            <a:pPr algn="r" marL="755649" indent="-377824" lvl="1">
              <a:lnSpc>
                <a:spcPts val="4899"/>
              </a:lnSpc>
              <a:buFont typeface="Arial"/>
              <a:buChar char="•"/>
            </a:pPr>
            <a:r>
              <a:rPr lang="en-US" sz="3499">
                <a:solidFill>
                  <a:srgbClr val="FFFFFF"/>
                </a:solidFill>
                <a:latin typeface="HK Grotesk"/>
                <a:ea typeface="HK Grotesk"/>
                <a:cs typeface="HK Grotesk"/>
                <a:sym typeface="HK Grotesk"/>
              </a:rPr>
              <a:t>Road &amp; humps (custom mesh or ProBuilder)</a:t>
            </a:r>
          </a:p>
          <a:p>
            <a:pPr algn="r">
              <a:lnSpc>
                <a:spcPts val="545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9144000" y="1148690"/>
            <a:ext cx="8115300" cy="7989621"/>
          </a:xfrm>
          <a:custGeom>
            <a:avLst/>
            <a:gdLst/>
            <a:ahLst/>
            <a:cxnLst/>
            <a:rect r="r" b="b" t="t" l="l"/>
            <a:pathLst>
              <a:path h="7989621" w="8115300">
                <a:moveTo>
                  <a:pt x="0" y="0"/>
                </a:moveTo>
                <a:lnTo>
                  <a:pt x="8115300" y="0"/>
                </a:lnTo>
                <a:lnTo>
                  <a:pt x="8115300" y="7989620"/>
                </a:lnTo>
                <a:lnTo>
                  <a:pt x="0" y="7989620"/>
                </a:lnTo>
                <a:lnTo>
                  <a:pt x="0" y="0"/>
                </a:lnTo>
                <a:close/>
              </a:path>
            </a:pathLst>
          </a:custGeom>
          <a:blipFill>
            <a:blip r:embed="rId4"/>
            <a:stretch>
              <a:fillRect l="0" t="0" r="0" b="0"/>
            </a:stretch>
          </a:blipFill>
        </p:spPr>
      </p:sp>
      <p:sp>
        <p:nvSpPr>
          <p:cNvPr name="TextBox 5" id="5"/>
          <p:cNvSpPr txBox="true"/>
          <p:nvPr/>
        </p:nvSpPr>
        <p:spPr>
          <a:xfrm rot="0">
            <a:off x="814296" y="378049"/>
            <a:ext cx="9033957"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 COMPONENTS USED</a:t>
            </a:r>
          </a:p>
        </p:txBody>
      </p:sp>
      <p:sp>
        <p:nvSpPr>
          <p:cNvPr name="TextBox 6" id="6"/>
          <p:cNvSpPr txBox="true"/>
          <p:nvPr/>
        </p:nvSpPr>
        <p:spPr>
          <a:xfrm rot="0">
            <a:off x="659769" y="2646362"/>
            <a:ext cx="8086875" cy="5593716"/>
          </a:xfrm>
          <a:prstGeom prst="rect">
            <a:avLst/>
          </a:prstGeom>
        </p:spPr>
        <p:txBody>
          <a:bodyPr anchor="t" rtlCol="false" tIns="0" lIns="0" bIns="0" rIns="0">
            <a:spAutoFit/>
          </a:bodyPr>
          <a:lstStyle/>
          <a:p>
            <a:pPr algn="l" marL="755646" indent="-377823" lvl="1">
              <a:lnSpc>
                <a:spcPts val="4899"/>
              </a:lnSpc>
              <a:buFont typeface="Arial"/>
              <a:buChar char="•"/>
            </a:pPr>
            <a:r>
              <a:rPr lang="en-US" sz="3499">
                <a:solidFill>
                  <a:srgbClr val="FFFFFF"/>
                </a:solidFill>
                <a:latin typeface="HK Grotesk"/>
                <a:ea typeface="HK Grotesk"/>
                <a:cs typeface="HK Grotesk"/>
                <a:sym typeface="HK Grotesk"/>
              </a:rPr>
              <a:t>Rigidbodies: For physics-based movement (car, obstacles)</a:t>
            </a:r>
          </a:p>
          <a:p>
            <a:pPr algn="l" marL="755646" indent="-377823" lvl="1">
              <a:lnSpc>
                <a:spcPts val="4899"/>
              </a:lnSpc>
              <a:buFont typeface="Arial"/>
              <a:buChar char="•"/>
            </a:pPr>
            <a:r>
              <a:rPr lang="en-US" sz="3499">
                <a:solidFill>
                  <a:srgbClr val="FFFFFF"/>
                </a:solidFill>
                <a:latin typeface="HK Grotesk"/>
                <a:ea typeface="HK Grotesk"/>
                <a:cs typeface="HK Grotesk"/>
                <a:sym typeface="HK Grotesk"/>
              </a:rPr>
              <a:t>Colliders: Box/Sphere/Mesh Colliders for track, car, humps</a:t>
            </a:r>
          </a:p>
          <a:p>
            <a:pPr algn="l" marL="755646" indent="-377823" lvl="1">
              <a:lnSpc>
                <a:spcPts val="4899"/>
              </a:lnSpc>
              <a:buFont typeface="Arial"/>
              <a:buChar char="•"/>
            </a:pPr>
            <a:r>
              <a:rPr lang="en-US" sz="3499">
                <a:solidFill>
                  <a:srgbClr val="FFFFFF"/>
                </a:solidFill>
                <a:latin typeface="HK Grotesk"/>
                <a:ea typeface="HK Grotesk"/>
                <a:cs typeface="HK Grotesk"/>
                <a:sym typeface="HK Grotesk"/>
              </a:rPr>
              <a:t>Wheel Colliders: For realistic car tire behavior</a:t>
            </a:r>
          </a:p>
          <a:p>
            <a:pPr algn="l" marL="755646" indent="-377823" lvl="1">
              <a:lnSpc>
                <a:spcPts val="4899"/>
              </a:lnSpc>
              <a:buFont typeface="Arial"/>
              <a:buChar char="•"/>
            </a:pPr>
            <a:r>
              <a:rPr lang="en-US" sz="3499">
                <a:solidFill>
                  <a:srgbClr val="FFFFFF"/>
                </a:solidFill>
                <a:latin typeface="HK Grotesk"/>
                <a:ea typeface="HK Grotesk"/>
                <a:cs typeface="HK Grotesk"/>
                <a:sym typeface="HK Grotesk"/>
              </a:rPr>
              <a:t>Terrain Collider: For player and opponent car interaction with terrain</a:t>
            </a:r>
          </a:p>
          <a:p>
            <a:pPr algn="l">
              <a:lnSpc>
                <a:spcPts val="531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grpSp>
        <p:nvGrpSpPr>
          <p:cNvPr name="Group 4" id="4"/>
          <p:cNvGrpSpPr>
            <a:grpSpLocks noChangeAspect="true"/>
          </p:cNvGrpSpPr>
          <p:nvPr/>
        </p:nvGrpSpPr>
        <p:grpSpPr>
          <a:xfrm rot="0">
            <a:off x="613671" y="1983456"/>
            <a:ext cx="6320087" cy="6320087"/>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38492" t="0" r="-38492" b="0"/>
              </a:stretch>
            </a:blipFill>
          </p:spPr>
        </p:sp>
      </p:grpSp>
      <p:sp>
        <p:nvSpPr>
          <p:cNvPr name="TextBox 8" id="8"/>
          <p:cNvSpPr txBox="true"/>
          <p:nvPr/>
        </p:nvSpPr>
        <p:spPr>
          <a:xfrm rot="0">
            <a:off x="10074419" y="709690"/>
            <a:ext cx="7184881"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 SCRIPTING (C#)</a:t>
            </a:r>
          </a:p>
        </p:txBody>
      </p:sp>
      <p:sp>
        <p:nvSpPr>
          <p:cNvPr name="TextBox 9" id="9"/>
          <p:cNvSpPr txBox="true"/>
          <p:nvPr/>
        </p:nvSpPr>
        <p:spPr>
          <a:xfrm rot="0">
            <a:off x="7586093" y="2840003"/>
            <a:ext cx="10108531" cy="5463540"/>
          </a:xfrm>
          <a:prstGeom prst="rect">
            <a:avLst/>
          </a:prstGeom>
        </p:spPr>
        <p:txBody>
          <a:bodyPr anchor="t" rtlCol="false" tIns="0" lIns="0" bIns="0" rIns="0">
            <a:spAutoFit/>
          </a:bodyPr>
          <a:lstStyle/>
          <a:p>
            <a:pPr algn="r" marL="842007" indent="-421003" lvl="1">
              <a:lnSpc>
                <a:spcPts val="5459"/>
              </a:lnSpc>
              <a:buFont typeface="Arial"/>
              <a:buChar char="•"/>
            </a:pPr>
            <a:r>
              <a:rPr lang="en-US" sz="3899">
                <a:solidFill>
                  <a:srgbClr val="FFFFFF"/>
                </a:solidFill>
                <a:latin typeface="HK Grotesk"/>
                <a:ea typeface="HK Grotesk"/>
                <a:cs typeface="HK Grotesk"/>
                <a:sym typeface="HK Grotesk"/>
              </a:rPr>
              <a:t>Car control logic (acceleration, steering, braking)</a:t>
            </a:r>
          </a:p>
          <a:p>
            <a:pPr algn="r" marL="842007" indent="-421003" lvl="1">
              <a:lnSpc>
                <a:spcPts val="5459"/>
              </a:lnSpc>
              <a:buFont typeface="Arial"/>
              <a:buChar char="•"/>
            </a:pPr>
            <a:r>
              <a:rPr lang="en-US" sz="3899">
                <a:solidFill>
                  <a:srgbClr val="FFFFFF"/>
                </a:solidFill>
                <a:latin typeface="HK Grotesk"/>
                <a:ea typeface="HK Grotesk"/>
                <a:cs typeface="HK Grotesk"/>
                <a:sym typeface="HK Grotesk"/>
              </a:rPr>
              <a:t>Opponent AI (waypoint navigation or NavMesh)</a:t>
            </a:r>
          </a:p>
          <a:p>
            <a:pPr algn="r" marL="842007" indent="-421003" lvl="1">
              <a:lnSpc>
                <a:spcPts val="5459"/>
              </a:lnSpc>
              <a:buFont typeface="Arial"/>
              <a:buChar char="•"/>
            </a:pPr>
            <a:r>
              <a:rPr lang="en-US" sz="3899">
                <a:solidFill>
                  <a:srgbClr val="FFFFFF"/>
                </a:solidFill>
                <a:latin typeface="HK Grotesk"/>
                <a:ea typeface="HK Grotesk"/>
                <a:cs typeface="HK Grotesk"/>
                <a:sym typeface="HK Grotesk"/>
              </a:rPr>
              <a:t>Race logic (start/finish, laps, timers)</a:t>
            </a:r>
          </a:p>
          <a:p>
            <a:pPr algn="r" marL="842007" indent="-421003" lvl="1">
              <a:lnSpc>
                <a:spcPts val="5459"/>
              </a:lnSpc>
              <a:buFont typeface="Arial"/>
              <a:buChar char="•"/>
            </a:pPr>
            <a:r>
              <a:rPr lang="en-US" sz="3899">
                <a:solidFill>
                  <a:srgbClr val="FFFFFF"/>
                </a:solidFill>
                <a:latin typeface="HK Grotesk"/>
                <a:ea typeface="HK Grotesk"/>
                <a:cs typeface="HK Grotesk"/>
                <a:sym typeface="HK Grotesk"/>
              </a:rPr>
              <a:t>Collision and respawn system</a:t>
            </a:r>
          </a:p>
          <a:p>
            <a:pPr algn="r" marL="842007" indent="-421003" lvl="1">
              <a:lnSpc>
                <a:spcPts val="5459"/>
              </a:lnSpc>
              <a:buFont typeface="Arial"/>
              <a:buChar char="•"/>
            </a:pPr>
            <a:r>
              <a:rPr lang="en-US" sz="3899">
                <a:solidFill>
                  <a:srgbClr val="FFFFFF"/>
                </a:solidFill>
                <a:latin typeface="HK Grotesk"/>
                <a:ea typeface="HK Grotesk"/>
                <a:cs typeface="HK Grotesk"/>
                <a:sym typeface="HK Grotesk"/>
              </a:rPr>
              <a:t>UI updates (lap counter, speed, time)</a:t>
            </a:r>
          </a:p>
          <a:p>
            <a:pPr algn="r">
              <a:lnSpc>
                <a:spcPts val="545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0">
            <a:off x="1340479" y="1009924"/>
            <a:ext cx="6941783" cy="12795913"/>
          </a:xfrm>
          <a:custGeom>
            <a:avLst/>
            <a:gdLst/>
            <a:ahLst/>
            <a:cxnLst/>
            <a:rect r="r" b="b" t="t" l="l"/>
            <a:pathLst>
              <a:path h="12795913" w="6941783">
                <a:moveTo>
                  <a:pt x="6941783" y="0"/>
                </a:moveTo>
                <a:lnTo>
                  <a:pt x="0" y="0"/>
                </a:lnTo>
                <a:lnTo>
                  <a:pt x="0" y="12795913"/>
                </a:lnTo>
                <a:lnTo>
                  <a:pt x="6941783" y="12795913"/>
                </a:lnTo>
                <a:lnTo>
                  <a:pt x="6941783" y="0"/>
                </a:lnTo>
                <a:close/>
              </a:path>
            </a:pathLst>
          </a:custGeom>
          <a:blipFill>
            <a:blip r:embed="rId4"/>
            <a:stretch>
              <a:fillRect l="0" t="0" r="0" b="0"/>
            </a:stretch>
          </a:blipFill>
        </p:spPr>
      </p:sp>
      <p:sp>
        <p:nvSpPr>
          <p:cNvPr name="TextBox 5" id="5"/>
          <p:cNvSpPr txBox="true"/>
          <p:nvPr/>
        </p:nvSpPr>
        <p:spPr>
          <a:xfrm rot="0">
            <a:off x="8436789" y="525590"/>
            <a:ext cx="8977038"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 OPPONENT CAR AI</a:t>
            </a:r>
          </a:p>
        </p:txBody>
      </p:sp>
      <p:sp>
        <p:nvSpPr>
          <p:cNvPr name="TextBox 6" id="6"/>
          <p:cNvSpPr txBox="true"/>
          <p:nvPr/>
        </p:nvSpPr>
        <p:spPr>
          <a:xfrm rot="0">
            <a:off x="8657542" y="3075622"/>
            <a:ext cx="9131565" cy="4059555"/>
          </a:xfrm>
          <a:prstGeom prst="rect">
            <a:avLst/>
          </a:prstGeom>
        </p:spPr>
        <p:txBody>
          <a:bodyPr anchor="t" rtlCol="false" tIns="0" lIns="0" bIns="0" rIns="0">
            <a:spAutoFit/>
          </a:bodyPr>
          <a:lstStyle/>
          <a:p>
            <a:pPr algn="r" marL="712470" indent="-356235" lvl="1">
              <a:lnSpc>
                <a:spcPts val="4620"/>
              </a:lnSpc>
              <a:buFont typeface="Arial"/>
              <a:buChar char="•"/>
            </a:pPr>
            <a:r>
              <a:rPr lang="en-US" sz="3300">
                <a:solidFill>
                  <a:srgbClr val="FFFFFF"/>
                </a:solidFill>
                <a:latin typeface="HK Grotesk"/>
                <a:ea typeface="HK Grotesk"/>
                <a:cs typeface="HK Grotesk"/>
                <a:sym typeface="HK Grotesk"/>
              </a:rPr>
              <a:t>Waypoints or Pathfinding: Opponent follows a predefined path</a:t>
            </a:r>
          </a:p>
          <a:p>
            <a:pPr algn="r" marL="712470" indent="-356235" lvl="1">
              <a:lnSpc>
                <a:spcPts val="4620"/>
              </a:lnSpc>
              <a:buFont typeface="Arial"/>
              <a:buChar char="•"/>
            </a:pPr>
            <a:r>
              <a:rPr lang="en-US" sz="3300">
                <a:solidFill>
                  <a:srgbClr val="FFFFFF"/>
                </a:solidFill>
                <a:latin typeface="HK Grotesk"/>
                <a:ea typeface="HK Grotesk"/>
                <a:cs typeface="HK Grotesk"/>
                <a:sym typeface="HK Grotesk"/>
              </a:rPr>
              <a:t>NavMesh (if off-road AI): Dynamic movement over terrain</a:t>
            </a:r>
          </a:p>
          <a:p>
            <a:pPr algn="r" marL="712470" indent="-356235" lvl="1">
              <a:lnSpc>
                <a:spcPts val="4620"/>
              </a:lnSpc>
              <a:buFont typeface="Arial"/>
              <a:buChar char="•"/>
            </a:pPr>
            <a:r>
              <a:rPr lang="en-US" sz="3300">
                <a:solidFill>
                  <a:srgbClr val="FFFFFF"/>
                </a:solidFill>
                <a:latin typeface="HK Grotesk"/>
                <a:ea typeface="HK Grotesk"/>
                <a:cs typeface="HK Grotesk"/>
                <a:sym typeface="HK Grotesk"/>
              </a:rPr>
              <a:t>Custom AI script: Speed control, turning logic, overtaking logic</a:t>
            </a:r>
          </a:p>
          <a:p>
            <a:pPr algn="r">
              <a:lnSpc>
                <a:spcPts val="462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10637315" y="1569910"/>
            <a:ext cx="7147180" cy="714718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572" t="0" r="-24572" b="0"/>
              </a:stretch>
            </a:blipFill>
          </p:spPr>
        </p:sp>
      </p:grpSp>
      <p:sp>
        <p:nvSpPr>
          <p:cNvPr name="TextBox 8" id="8"/>
          <p:cNvSpPr txBox="true"/>
          <p:nvPr/>
        </p:nvSpPr>
        <p:spPr>
          <a:xfrm rot="0">
            <a:off x="1161152" y="1076325"/>
            <a:ext cx="6706974" cy="1045209"/>
          </a:xfrm>
          <a:prstGeom prst="rect">
            <a:avLst/>
          </a:prstGeom>
        </p:spPr>
        <p:txBody>
          <a:bodyPr anchor="t" rtlCol="false" tIns="0" lIns="0" bIns="0" rIns="0">
            <a:spAutoFit/>
          </a:bodyPr>
          <a:lstStyle/>
          <a:p>
            <a:pPr algn="l">
              <a:lnSpc>
                <a:spcPts val="8152"/>
              </a:lnSpc>
            </a:pPr>
            <a:r>
              <a:rPr lang="en-US" b="true" sz="7214">
                <a:solidFill>
                  <a:srgbClr val="FFFFFF"/>
                </a:solidFill>
                <a:latin typeface="Glacial Indifference Bold"/>
                <a:ea typeface="Glacial Indifference Bold"/>
                <a:cs typeface="Glacial Indifference Bold"/>
                <a:sym typeface="Glacial Indifference Bold"/>
              </a:rPr>
              <a:t> CAMERAS</a:t>
            </a:r>
          </a:p>
        </p:txBody>
      </p:sp>
      <p:sp>
        <p:nvSpPr>
          <p:cNvPr name="TextBox 9" id="9"/>
          <p:cNvSpPr txBox="true"/>
          <p:nvPr/>
        </p:nvSpPr>
        <p:spPr>
          <a:xfrm rot="0">
            <a:off x="449319" y="2737777"/>
            <a:ext cx="8694681" cy="5997258"/>
          </a:xfrm>
          <a:prstGeom prst="rect">
            <a:avLst/>
          </a:prstGeom>
        </p:spPr>
        <p:txBody>
          <a:bodyPr anchor="t" rtlCol="false" tIns="0" lIns="0" bIns="0" rIns="0">
            <a:spAutoFit/>
          </a:bodyPr>
          <a:lstStyle/>
          <a:p>
            <a:pPr algn="l" marL="920268" indent="-460134" lvl="1">
              <a:lnSpc>
                <a:spcPts val="5967"/>
              </a:lnSpc>
              <a:buFont typeface="Arial"/>
              <a:buChar char="•"/>
            </a:pPr>
            <a:r>
              <a:rPr lang="en-US" sz="4262">
                <a:solidFill>
                  <a:srgbClr val="FFFFFF"/>
                </a:solidFill>
                <a:latin typeface="HK Grotesk"/>
                <a:ea typeface="HK Grotesk"/>
                <a:cs typeface="HK Grotesk"/>
                <a:sym typeface="HK Grotesk"/>
              </a:rPr>
              <a:t>Cinemachine: For smooth third-person or first-person camera transitions</a:t>
            </a:r>
          </a:p>
          <a:p>
            <a:pPr algn="l" marL="920268" indent="-460134" lvl="1">
              <a:lnSpc>
                <a:spcPts val="5967"/>
              </a:lnSpc>
              <a:buFont typeface="Arial"/>
              <a:buChar char="•"/>
            </a:pPr>
            <a:r>
              <a:rPr lang="en-US" sz="4262">
                <a:solidFill>
                  <a:srgbClr val="FFFFFF"/>
                </a:solidFill>
                <a:latin typeface="HK Grotesk"/>
                <a:ea typeface="HK Grotesk"/>
                <a:cs typeface="HK Grotesk"/>
                <a:sym typeface="HK Grotesk"/>
              </a:rPr>
              <a:t>VR Camera / AR Camera: For immersive player experience</a:t>
            </a:r>
          </a:p>
          <a:p>
            <a:pPr algn="l" marL="920268" indent="-460134" lvl="1">
              <a:lnSpc>
                <a:spcPts val="5967"/>
              </a:lnSpc>
              <a:buFont typeface="Arial"/>
              <a:buChar char="•"/>
            </a:pPr>
            <a:r>
              <a:rPr lang="en-US" sz="4262">
                <a:solidFill>
                  <a:srgbClr val="FFFFFF"/>
                </a:solidFill>
                <a:latin typeface="HK Grotesk"/>
                <a:ea typeface="HK Grotesk"/>
                <a:cs typeface="HK Grotesk"/>
                <a:sym typeface="HK Grotesk"/>
              </a:rPr>
              <a:t>Follow/LookAt Scripts: To keep camera locked on player’s car</a:t>
            </a:r>
          </a:p>
          <a:p>
            <a:pPr algn="l">
              <a:lnSpc>
                <a:spcPts val="5967"/>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10637315" y="1569910"/>
            <a:ext cx="7147180" cy="714718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0361" t="0" r="-12376" b="0"/>
              </a:stretch>
            </a:blipFill>
          </p:spPr>
        </p:sp>
      </p:grpSp>
      <p:sp>
        <p:nvSpPr>
          <p:cNvPr name="TextBox 8" id="8"/>
          <p:cNvSpPr txBox="true"/>
          <p:nvPr/>
        </p:nvSpPr>
        <p:spPr>
          <a:xfrm rot="0">
            <a:off x="1161152" y="1076325"/>
            <a:ext cx="6706974" cy="1045209"/>
          </a:xfrm>
          <a:prstGeom prst="rect">
            <a:avLst/>
          </a:prstGeom>
        </p:spPr>
        <p:txBody>
          <a:bodyPr anchor="t" rtlCol="false" tIns="0" lIns="0" bIns="0" rIns="0">
            <a:spAutoFit/>
          </a:bodyPr>
          <a:lstStyle/>
          <a:p>
            <a:pPr algn="l">
              <a:lnSpc>
                <a:spcPts val="8152"/>
              </a:lnSpc>
            </a:pPr>
            <a:r>
              <a:rPr lang="en-US" b="true" sz="7214">
                <a:solidFill>
                  <a:srgbClr val="FFFFFF"/>
                </a:solidFill>
                <a:latin typeface="Glacial Indifference Bold"/>
                <a:ea typeface="Glacial Indifference Bold"/>
                <a:cs typeface="Glacial Indifference Bold"/>
                <a:sym typeface="Glacial Indifference Bold"/>
              </a:rPr>
              <a:t> UI SYSTEM</a:t>
            </a:r>
          </a:p>
        </p:txBody>
      </p:sp>
      <p:sp>
        <p:nvSpPr>
          <p:cNvPr name="TextBox 9" id="9"/>
          <p:cNvSpPr txBox="true"/>
          <p:nvPr/>
        </p:nvSpPr>
        <p:spPr>
          <a:xfrm rot="0">
            <a:off x="603846" y="2914380"/>
            <a:ext cx="8694681" cy="3739833"/>
          </a:xfrm>
          <a:prstGeom prst="rect">
            <a:avLst/>
          </a:prstGeom>
        </p:spPr>
        <p:txBody>
          <a:bodyPr anchor="t" rtlCol="false" tIns="0" lIns="0" bIns="0" rIns="0">
            <a:spAutoFit/>
          </a:bodyPr>
          <a:lstStyle/>
          <a:p>
            <a:pPr algn="l" marL="920268" indent="-460134" lvl="1">
              <a:lnSpc>
                <a:spcPts val="5967"/>
              </a:lnSpc>
              <a:buFont typeface="Arial"/>
              <a:buChar char="•"/>
            </a:pPr>
            <a:r>
              <a:rPr lang="en-US" sz="4262">
                <a:solidFill>
                  <a:srgbClr val="FFFFFF"/>
                </a:solidFill>
                <a:latin typeface="HK Grotesk"/>
                <a:ea typeface="HK Grotesk"/>
                <a:cs typeface="HK Grotesk"/>
                <a:sym typeface="HK Grotesk"/>
              </a:rPr>
              <a:t>Lap Timer</a:t>
            </a:r>
          </a:p>
          <a:p>
            <a:pPr algn="l" marL="920268" indent="-460134" lvl="1">
              <a:lnSpc>
                <a:spcPts val="5967"/>
              </a:lnSpc>
              <a:buFont typeface="Arial"/>
              <a:buChar char="•"/>
            </a:pPr>
            <a:r>
              <a:rPr lang="en-US" sz="4262">
                <a:solidFill>
                  <a:srgbClr val="FFFFFF"/>
                </a:solidFill>
                <a:latin typeface="HK Grotesk"/>
                <a:ea typeface="HK Grotesk"/>
                <a:cs typeface="HK Grotesk"/>
                <a:sym typeface="HK Grotesk"/>
              </a:rPr>
              <a:t>Race Position</a:t>
            </a:r>
          </a:p>
          <a:p>
            <a:pPr algn="l" marL="920268" indent="-460134" lvl="1">
              <a:lnSpc>
                <a:spcPts val="5967"/>
              </a:lnSpc>
              <a:buFont typeface="Arial"/>
              <a:buChar char="•"/>
            </a:pPr>
            <a:r>
              <a:rPr lang="en-US" sz="4262">
                <a:solidFill>
                  <a:srgbClr val="FFFFFF"/>
                </a:solidFill>
                <a:latin typeface="HK Grotesk"/>
                <a:ea typeface="HK Grotesk"/>
                <a:cs typeface="HK Grotesk"/>
                <a:sym typeface="HK Grotesk"/>
              </a:rPr>
              <a:t>St</a:t>
            </a:r>
            <a:r>
              <a:rPr lang="en-US" sz="4262">
                <a:solidFill>
                  <a:srgbClr val="FFFFFF"/>
                </a:solidFill>
                <a:latin typeface="HK Grotesk"/>
                <a:ea typeface="HK Grotesk"/>
                <a:cs typeface="HK Grotesk"/>
                <a:sym typeface="HK Grotesk"/>
              </a:rPr>
              <a:t>art/Finish prompts</a:t>
            </a:r>
          </a:p>
          <a:p>
            <a:pPr algn="l" marL="920268" indent="-460134" lvl="1">
              <a:lnSpc>
                <a:spcPts val="5967"/>
              </a:lnSpc>
              <a:buFont typeface="Arial"/>
              <a:buChar char="•"/>
            </a:pPr>
            <a:r>
              <a:rPr lang="en-US" sz="4262">
                <a:solidFill>
                  <a:srgbClr val="FFFFFF"/>
                </a:solidFill>
                <a:latin typeface="HK Grotesk"/>
                <a:ea typeface="HK Grotesk"/>
                <a:cs typeface="HK Grotesk"/>
                <a:sym typeface="HK Grotesk"/>
              </a:rPr>
              <a:t>Menu &amp; Restart options</a:t>
            </a:r>
          </a:p>
          <a:p>
            <a:pPr algn="l">
              <a:lnSpc>
                <a:spcPts val="5967"/>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10637315" y="1569910"/>
            <a:ext cx="7147180" cy="714718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0" r="223" b="0"/>
              </a:stretch>
            </a:blipFill>
          </p:spPr>
        </p:sp>
      </p:grpSp>
      <p:sp>
        <p:nvSpPr>
          <p:cNvPr name="TextBox 8" id="8"/>
          <p:cNvSpPr txBox="true"/>
          <p:nvPr/>
        </p:nvSpPr>
        <p:spPr>
          <a:xfrm rot="0">
            <a:off x="1028700" y="811421"/>
            <a:ext cx="6706974" cy="1045209"/>
          </a:xfrm>
          <a:prstGeom prst="rect">
            <a:avLst/>
          </a:prstGeom>
        </p:spPr>
        <p:txBody>
          <a:bodyPr anchor="t" rtlCol="false" tIns="0" lIns="0" bIns="0" rIns="0">
            <a:spAutoFit/>
          </a:bodyPr>
          <a:lstStyle/>
          <a:p>
            <a:pPr algn="l">
              <a:lnSpc>
                <a:spcPts val="8152"/>
              </a:lnSpc>
            </a:pPr>
            <a:r>
              <a:rPr lang="en-US" b="true" sz="7214">
                <a:solidFill>
                  <a:srgbClr val="FFFFFF"/>
                </a:solidFill>
                <a:latin typeface="Glacial Indifference Bold"/>
                <a:ea typeface="Glacial Indifference Bold"/>
                <a:cs typeface="Glacial Indifference Bold"/>
                <a:sym typeface="Glacial Indifference Bold"/>
              </a:rPr>
              <a:t>INPUT SYSTEM</a:t>
            </a:r>
          </a:p>
        </p:txBody>
      </p:sp>
      <p:sp>
        <p:nvSpPr>
          <p:cNvPr name="TextBox 9" id="9"/>
          <p:cNvSpPr txBox="true"/>
          <p:nvPr/>
        </p:nvSpPr>
        <p:spPr>
          <a:xfrm rot="0">
            <a:off x="714223" y="2230046"/>
            <a:ext cx="9643918" cy="6749733"/>
          </a:xfrm>
          <a:prstGeom prst="rect">
            <a:avLst/>
          </a:prstGeom>
        </p:spPr>
        <p:txBody>
          <a:bodyPr anchor="t" rtlCol="false" tIns="0" lIns="0" bIns="0" rIns="0">
            <a:spAutoFit/>
          </a:bodyPr>
          <a:lstStyle/>
          <a:p>
            <a:pPr algn="l">
              <a:lnSpc>
                <a:spcPts val="5967"/>
              </a:lnSpc>
            </a:pPr>
          </a:p>
          <a:p>
            <a:pPr algn="l" marL="920268" indent="-460134" lvl="1">
              <a:lnSpc>
                <a:spcPts val="5967"/>
              </a:lnSpc>
              <a:buFont typeface="Arial"/>
              <a:buChar char="•"/>
            </a:pPr>
            <a:r>
              <a:rPr lang="en-US" sz="4262">
                <a:solidFill>
                  <a:srgbClr val="FFFFFF"/>
                </a:solidFill>
                <a:latin typeface="HK Grotesk"/>
                <a:ea typeface="HK Grotesk"/>
                <a:cs typeface="HK Grotesk"/>
                <a:sym typeface="HK Grotesk"/>
              </a:rPr>
              <a:t>Old Input M</a:t>
            </a:r>
            <a:r>
              <a:rPr lang="en-US" sz="4262">
                <a:solidFill>
                  <a:srgbClr val="FFFFFF"/>
                </a:solidFill>
                <a:latin typeface="HK Grotesk"/>
                <a:ea typeface="HK Grotesk"/>
                <a:cs typeface="HK Grotesk"/>
                <a:sym typeface="HK Grotesk"/>
              </a:rPr>
              <a:t>anager or new Input System Package</a:t>
            </a:r>
          </a:p>
          <a:p>
            <a:pPr algn="l" marL="920268" indent="-460134" lvl="1">
              <a:lnSpc>
                <a:spcPts val="5967"/>
              </a:lnSpc>
              <a:buFont typeface="Arial"/>
              <a:buChar char="•"/>
            </a:pPr>
            <a:r>
              <a:rPr lang="en-US" sz="4262">
                <a:solidFill>
                  <a:srgbClr val="FFFFFF"/>
                </a:solidFill>
                <a:latin typeface="HK Grotesk"/>
                <a:ea typeface="HK Grotesk"/>
                <a:cs typeface="HK Grotesk"/>
                <a:sym typeface="HK Grotesk"/>
              </a:rPr>
              <a:t>Con</a:t>
            </a:r>
            <a:r>
              <a:rPr lang="en-US" sz="4262">
                <a:solidFill>
                  <a:srgbClr val="FFFFFF"/>
                </a:solidFill>
                <a:latin typeface="HK Grotesk"/>
                <a:ea typeface="HK Grotesk"/>
                <a:cs typeface="HK Grotesk"/>
                <a:sym typeface="HK Grotesk"/>
              </a:rPr>
              <a:t>troller, keybo</a:t>
            </a:r>
            <a:r>
              <a:rPr lang="en-US" sz="4262">
                <a:solidFill>
                  <a:srgbClr val="FFFFFF"/>
                </a:solidFill>
                <a:latin typeface="HK Grotesk"/>
                <a:ea typeface="HK Grotesk"/>
                <a:cs typeface="HK Grotesk"/>
                <a:sym typeface="HK Grotesk"/>
              </a:rPr>
              <a:t>ard, or VR inputs mapped to:</a:t>
            </a:r>
          </a:p>
          <a:p>
            <a:pPr algn="l" marL="920268" indent="-460134" lvl="1">
              <a:lnSpc>
                <a:spcPts val="5967"/>
              </a:lnSpc>
              <a:buFont typeface="Arial"/>
              <a:buChar char="•"/>
            </a:pPr>
            <a:r>
              <a:rPr lang="en-US" sz="4262">
                <a:solidFill>
                  <a:srgbClr val="FFFFFF"/>
                </a:solidFill>
                <a:latin typeface="HK Grotesk"/>
                <a:ea typeface="HK Grotesk"/>
                <a:cs typeface="HK Grotesk"/>
                <a:sym typeface="HK Grotesk"/>
              </a:rPr>
              <a:t>Acc</a:t>
            </a:r>
            <a:r>
              <a:rPr lang="en-US" sz="4262">
                <a:solidFill>
                  <a:srgbClr val="FFFFFF"/>
                </a:solidFill>
                <a:latin typeface="HK Grotesk"/>
                <a:ea typeface="HK Grotesk"/>
                <a:cs typeface="HK Grotesk"/>
                <a:sym typeface="HK Grotesk"/>
              </a:rPr>
              <a:t>elerate</a:t>
            </a:r>
          </a:p>
          <a:p>
            <a:pPr algn="l" marL="920268" indent="-460134" lvl="1">
              <a:lnSpc>
                <a:spcPts val="5967"/>
              </a:lnSpc>
              <a:buFont typeface="Arial"/>
              <a:buChar char="•"/>
            </a:pPr>
            <a:r>
              <a:rPr lang="en-US" sz="4262">
                <a:solidFill>
                  <a:srgbClr val="FFFFFF"/>
                </a:solidFill>
                <a:latin typeface="HK Grotesk"/>
                <a:ea typeface="HK Grotesk"/>
                <a:cs typeface="HK Grotesk"/>
                <a:sym typeface="HK Grotesk"/>
              </a:rPr>
              <a:t>Brake</a:t>
            </a:r>
          </a:p>
          <a:p>
            <a:pPr algn="l" marL="920268" indent="-460134" lvl="1">
              <a:lnSpc>
                <a:spcPts val="5967"/>
              </a:lnSpc>
              <a:buFont typeface="Arial"/>
              <a:buChar char="•"/>
            </a:pPr>
            <a:r>
              <a:rPr lang="en-US" sz="4262">
                <a:solidFill>
                  <a:srgbClr val="FFFFFF"/>
                </a:solidFill>
                <a:latin typeface="HK Grotesk"/>
                <a:ea typeface="HK Grotesk"/>
                <a:cs typeface="HK Grotesk"/>
                <a:sym typeface="HK Grotesk"/>
              </a:rPr>
              <a:t>Steer left/right</a:t>
            </a:r>
          </a:p>
          <a:p>
            <a:pPr algn="l">
              <a:lnSpc>
                <a:spcPts val="5967"/>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DAGjuhHQCjU</dc:identifier>
  <dcterms:modified xsi:type="dcterms:W3CDTF">2011-08-01T06:04:30Z</dcterms:modified>
  <cp:revision>1</cp:revision>
  <dc:title>3D Car Racing Game</dc:title>
</cp:coreProperties>
</file>